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75" r:id="rId2"/>
    <p:sldId id="277" r:id="rId3"/>
    <p:sldId id="276" r:id="rId4"/>
    <p:sldId id="258" r:id="rId5"/>
    <p:sldId id="257" r:id="rId6"/>
    <p:sldId id="269" r:id="rId7"/>
    <p:sldId id="270" r:id="rId8"/>
    <p:sldId id="256" r:id="rId9"/>
    <p:sldId id="264" r:id="rId10"/>
    <p:sldId id="265" r:id="rId11"/>
    <p:sldId id="263" r:id="rId12"/>
    <p:sldId id="271" r:id="rId13"/>
    <p:sldId id="274" r:id="rId14"/>
    <p:sldId id="266" r:id="rId15"/>
    <p:sldId id="268" r:id="rId16"/>
    <p:sldId id="272" r:id="rId17"/>
    <p:sldId id="261" r:id="rId18"/>
    <p:sldId id="259" r:id="rId19"/>
    <p:sldId id="262" r:id="rId20"/>
    <p:sldId id="279" r:id="rId21"/>
    <p:sldId id="260" r:id="rId22"/>
    <p:sldId id="267" r:id="rId23"/>
    <p:sldId id="280" r:id="rId24"/>
    <p:sldId id="273" r:id="rId25"/>
    <p:sldId id="281" r:id="rId26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Čuvar mjesta podatak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F1F83-3E89-43C4-A4BA-E8E9658A2594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4" name="Čuvar mjesta slajd slik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Čuvar mjesta bilješ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s-Latn-BA" smtClean="0"/>
              <a:t>Kliknite da uredite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bs-Latn-BA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95815-70ED-4969-8308-ECCAE291B0A6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514091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DCB95B-A5F8-44AD-B1B4-D079E49D53B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902D5A-3E7E-4285-ACC4-E72A643338E5}" type="slidenum">
              <a:rPr lang="en-US"/>
              <a:pPr/>
              <a:t>6</a:t>
            </a:fld>
            <a:endParaRPr lang="en-US"/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BD92549E-B5E6-4F6C-8516-7B1554273AAC}" type="slidenum">
              <a:rPr lang="en-US" sz="1200">
                <a:latin typeface="Arial" charset="0"/>
                <a:cs typeface="Arial" charset="0"/>
              </a:rPr>
              <a:pPr algn="r" eaLnBrk="1" hangingPunct="1"/>
              <a:t>6</a:t>
            </a:fld>
            <a:endParaRPr lang="en-US" sz="1200">
              <a:latin typeface="Arial" charset="0"/>
              <a:cs typeface="Arial" charset="0"/>
            </a:endParaRPr>
          </a:p>
        </p:txBody>
      </p:sp>
      <p:sp>
        <p:nvSpPr>
          <p:cNvPr id="37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r-Cyrl-C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naslo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avougaoni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Pravougaoni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Pravougaoni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Pravougaoni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s-Latn-BA" smtClean="0"/>
              <a:t>Kliknite da dodate stil podnaslova prototipa</a:t>
            </a:r>
            <a:endParaRPr kumimoji="0" lang="en-US"/>
          </a:p>
        </p:txBody>
      </p:sp>
      <p:sp>
        <p:nvSpPr>
          <p:cNvPr id="28" name="Čuvar mjesta podatak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17" name="Čuvar mjesta podnožj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Prava linija spajanj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ravougaoni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Čuvar mjesta broja slajd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ugaoni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Pravougaoni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ravougaoni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ravougaoni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Pravougaoni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Pravougaoni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rava linija spajanj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8" name="Čuvar mjesta sadržaja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lo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avougaoni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Pravougaoni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Pravougaoni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Pravougaoni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Pravougaoni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</p:txBody>
      </p:sp>
      <p:sp>
        <p:nvSpPr>
          <p:cNvPr id="13" name="Pravougaoni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Pravougaoni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8" name="Prava linija spajanj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Naslov i 2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8" name="Prava linija spajanj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Čuvar mjesta sadržaja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12" name="Čuvar mjesta sadržaja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a linija spajanj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Pravougaoni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Pravougaoni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Pravougaoni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Pravougaoni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Pravougaoni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ravougaoni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</p:txBody>
      </p:sp>
      <p:sp>
        <p:nvSpPr>
          <p:cNvPr id="7" name="Čuvar mjesta podatak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8" name="Čuvar mjesta podnožj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bs-Latn-BA"/>
          </a:p>
        </p:txBody>
      </p:sp>
      <p:sp>
        <p:nvSpPr>
          <p:cNvPr id="15" name="Prava linija spajanj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Čuvar mjesta sadržaja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26" name="Čuvar mjesta sadržaja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Čuvar mjesta broja slajd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3" name="Naslov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3" name="Čuvar mjesta podatak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4" name="Čuvar mjesta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Čuvar mjesta broja slajd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avougaoni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Pravougaoni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Pravougaoni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ravougaoni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Pravougaoni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Pravougaoni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Čuvar mjesta podatak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3" name="Čuvar mjesta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Čuvar mjesta broja slajd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ravougaoni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Pravougaoni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Pravougaoni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Pravougaoni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Pravougaoni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3" name="Čuvar mjesta teksta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</p:txBody>
      </p:sp>
      <p:sp>
        <p:nvSpPr>
          <p:cNvPr id="8" name="Pravougaoni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rava linija spajanj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Čuvar mjesta sadržaja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bs-Latn-BA" smtClean="0"/>
              <a:t>Kliknite da uredite stilove teksta prototipa</a:t>
            </a:r>
          </a:p>
          <a:p>
            <a:pPr lvl="1" eaLnBrk="1" latinLnBrk="0" hangingPunct="1"/>
            <a:r>
              <a:rPr lang="bs-Latn-BA" smtClean="0"/>
              <a:t>Drugi nivo</a:t>
            </a:r>
          </a:p>
          <a:p>
            <a:pPr lvl="2" eaLnBrk="1" latinLnBrk="0" hangingPunct="1"/>
            <a:r>
              <a:rPr lang="bs-Latn-BA" smtClean="0"/>
              <a:t>Treći nivo</a:t>
            </a:r>
          </a:p>
          <a:p>
            <a:pPr lvl="3" eaLnBrk="1" latinLnBrk="0" hangingPunct="1"/>
            <a:r>
              <a:rPr lang="bs-Latn-BA" smtClean="0"/>
              <a:t>Četvrti nivo</a:t>
            </a:r>
          </a:p>
          <a:p>
            <a:pPr lvl="4" eaLnBrk="1" latinLnBrk="0" hangingPunct="1"/>
            <a:r>
              <a:rPr lang="bs-Latn-BA" smtClean="0"/>
              <a:t>Peti nivo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1" name="Pravougaoni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bs-Latn-B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rava linija spajanj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Pravougaoni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Pravougaoni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Pravougaoni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Pravougaoni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Pravougaoni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Pravougaoni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3" name="Čuvar mjesta za slik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s-Latn-BA" smtClean="0"/>
              <a:t>Klinite na ikonu da dodate sliku</a:t>
            </a:r>
            <a:endParaRPr kumimoji="0" lang="en-US" dirty="0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</p:txBody>
      </p:sp>
      <p:sp>
        <p:nvSpPr>
          <p:cNvPr id="22" name="Pravougaoni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bs-Latn-B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avougaoni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Pravougaoni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Pravougaoni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Pravougaoni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ravougaoni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Čuvar mjesta podatak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512FED-7221-4505-8449-FA65C9743E85}" type="datetimeFigureOut">
              <a:rPr lang="bs-Latn-BA" smtClean="0"/>
              <a:pPr/>
              <a:t>27.8.2017</a:t>
            </a:fld>
            <a:endParaRPr lang="bs-Latn-BA"/>
          </a:p>
        </p:txBody>
      </p:sp>
      <p:sp>
        <p:nvSpPr>
          <p:cNvPr id="3" name="Čuvar mjesta podnožj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bs-Latn-BA"/>
          </a:p>
        </p:txBody>
      </p:sp>
      <p:sp>
        <p:nvSpPr>
          <p:cNvPr id="8" name="Pravougaoni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rava linija spajanj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Čuvar mjesta broja slajd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A915162-F618-48AF-80A5-45AA9892FD8F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2" name="Čuvar mjesta naslova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bs-Latn-BA" smtClean="0"/>
              <a:t>Kliknite da uredite stilove prototipa naslova</a:t>
            </a:r>
            <a:endParaRPr kumimoji="0" lang="en-US"/>
          </a:p>
        </p:txBody>
      </p:sp>
      <p:sp>
        <p:nvSpPr>
          <p:cNvPr id="13" name="Čuvar mjesta teksta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s-Latn-BA" smtClean="0"/>
              <a:t>Kliknite da uredite stilove teksta prototipa</a:t>
            </a:r>
          </a:p>
          <a:p>
            <a:pPr lvl="1" eaLnBrk="1" latinLnBrk="0" hangingPunct="1"/>
            <a:r>
              <a:rPr kumimoji="0" lang="bs-Latn-BA" smtClean="0"/>
              <a:t>Drugi nivo</a:t>
            </a:r>
          </a:p>
          <a:p>
            <a:pPr lvl="2" eaLnBrk="1" latinLnBrk="0" hangingPunct="1"/>
            <a:r>
              <a:rPr kumimoji="0" lang="bs-Latn-BA" smtClean="0"/>
              <a:t>Treći nivo</a:t>
            </a:r>
          </a:p>
          <a:p>
            <a:pPr lvl="3" eaLnBrk="1" latinLnBrk="0" hangingPunct="1"/>
            <a:r>
              <a:rPr kumimoji="0" lang="bs-Latn-BA" smtClean="0"/>
              <a:t>Četvrti nivo</a:t>
            </a:r>
          </a:p>
          <a:p>
            <a:pPr lvl="4" eaLnBrk="1" latinLnBrk="0" hangingPunct="1"/>
            <a:r>
              <a:rPr kumimoji="0" lang="bs-Latn-BA" smtClean="0"/>
              <a:t>Peti nivo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304800" y="228600"/>
            <a:ext cx="77739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СКЕЛЕТНИ</a:t>
            </a:r>
            <a:r>
              <a:rPr lang="sr-Latn-C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ОДНОС</a:t>
            </a:r>
            <a:r>
              <a:rPr lang="sr-Latn-C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ВИЛИЦА</a:t>
            </a:r>
            <a:r>
              <a:rPr lang="sr-Latn-C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ПОЛОЖАЈ</a:t>
            </a:r>
            <a:r>
              <a:rPr lang="sr-Latn-C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s-Cyrl-BA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ЗУБА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b="0" dirty="0"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19200"/>
            <a:ext cx="6477000" cy="56630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Постоје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скелетних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односа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400" dirty="0">
                <a:latin typeface="Times New Roman" pitchFamily="18" charset="0"/>
                <a:cs typeface="Times New Roman" pitchFamily="18" charset="0"/>
              </a:rPr>
              <a:t>вилица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1800" dirty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s-Latn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скелетна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особе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неутралним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подударним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односом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виличних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тијела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сагиталној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равни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bs-Latn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скелетна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особе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дисталним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положајем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sr-Latn-C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односу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тијело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максиле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s-Cyrl-BA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s-Cyrl-BA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bs-Cyrl-BA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3.  </a:t>
            </a:r>
            <a:r>
              <a:rPr lang="bs-Latn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скелетна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класа</a:t>
            </a:r>
            <a:r>
              <a:rPr lang="sr-Latn-C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особе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мезијалним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CS" sz="2000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положајем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односу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тијело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CS" sz="2000" dirty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bs-Cyrl-BA" sz="2000" dirty="0">
                <a:latin typeface="Times New Roman" pitchFamily="18" charset="0"/>
                <a:cs typeface="Times New Roman" pitchFamily="18" charset="0"/>
              </a:rPr>
              <a:t>максиле</a:t>
            </a: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5" descr="03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11111" r="11111" b="2083"/>
          <a:stretch>
            <a:fillRect/>
          </a:stretch>
        </p:blipFill>
        <p:spPr bwMode="auto">
          <a:xfrm>
            <a:off x="6781800" y="990600"/>
            <a:ext cx="21796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039"/>
          <p:cNvPicPr>
            <a:picLocks noChangeAspect="1" noChangeArrowheads="1"/>
          </p:cNvPicPr>
          <p:nvPr/>
        </p:nvPicPr>
        <p:blipFill>
          <a:blip r:embed="rId4" cstate="print"/>
          <a:srcRect l="9259" r="1852" b="2083"/>
          <a:stretch>
            <a:fillRect/>
          </a:stretch>
        </p:blipFill>
        <p:spPr bwMode="auto">
          <a:xfrm>
            <a:off x="6705600" y="2971800"/>
            <a:ext cx="2286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035"/>
          <p:cNvPicPr>
            <a:picLocks noChangeAspect="1" noChangeArrowheads="1"/>
          </p:cNvPicPr>
          <p:nvPr/>
        </p:nvPicPr>
        <p:blipFill>
          <a:blip r:embed="rId5" cstate="print">
            <a:lum bright="-6000" contrast="12000"/>
          </a:blip>
          <a:srcRect l="3636" r="9091" b="7500"/>
          <a:stretch>
            <a:fillRect/>
          </a:stretch>
        </p:blipFill>
        <p:spPr bwMode="auto">
          <a:xfrm>
            <a:off x="6769100" y="5105400"/>
            <a:ext cx="2222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 idx="4294967295"/>
          </p:nvPr>
        </p:nvSpPr>
        <p:spPr>
          <a:xfrm>
            <a:off x="251520" y="188640"/>
            <a:ext cx="8280920" cy="3600400"/>
          </a:xfrm>
        </p:spPr>
        <p:txBody>
          <a:bodyPr>
            <a:normAutofit fontScale="90000"/>
          </a:bodyPr>
          <a:lstStyle/>
          <a:p>
            <a:pPr algn="l"/>
            <a:r>
              <a:rPr lang="bs-Latn-BA" b="1" dirty="0" err="1" smtClean="0">
                <a:solidFill>
                  <a:srgbClr val="FFFF00"/>
                </a:solidFill>
              </a:rPr>
              <a:t>Lischer</a:t>
            </a:r>
            <a:r>
              <a:rPr lang="sr-Cyrl-RS" b="1" dirty="0" smtClean="0">
                <a:solidFill>
                  <a:srgbClr val="FFFF00"/>
                </a:solidFill>
              </a:rPr>
              <a:t> је нешто касније увео називе: </a:t>
            </a:r>
            <a:br>
              <a:rPr lang="sr-Cyrl-RS" b="1" dirty="0" smtClean="0">
                <a:solidFill>
                  <a:srgbClr val="FFFF00"/>
                </a:solidFill>
              </a:rPr>
            </a:br>
            <a:r>
              <a:rPr lang="sr-Cyrl-RS" b="1" dirty="0" smtClean="0">
                <a:solidFill>
                  <a:srgbClr val="FFFF00"/>
                </a:solidFill>
              </a:rPr>
              <a:t/>
            </a:r>
            <a:br>
              <a:rPr lang="sr-Cyrl-RS" b="1" dirty="0" smtClean="0">
                <a:solidFill>
                  <a:srgbClr val="FFFF00"/>
                </a:solidFill>
              </a:rPr>
            </a:br>
            <a:r>
              <a:rPr lang="sr-Cyrl-RS" b="1" dirty="0" smtClean="0">
                <a:solidFill>
                  <a:srgbClr val="FFFF00"/>
                </a:solidFill>
              </a:rPr>
              <a:t>НЕУТРООКЛУЗИЈА </a:t>
            </a:r>
            <a:r>
              <a:rPr lang="sr-Cyrl-RS" sz="2700" b="1" dirty="0" smtClean="0">
                <a:solidFill>
                  <a:srgbClr val="FFFF00"/>
                </a:solidFill>
              </a:rPr>
              <a:t>за малоклузије </a:t>
            </a:r>
            <a:r>
              <a:rPr lang="bs-Latn-BA" sz="2700" b="1" dirty="0" smtClean="0">
                <a:solidFill>
                  <a:srgbClr val="FFFF00"/>
                </a:solidFill>
              </a:rPr>
              <a:t>I</a:t>
            </a:r>
            <a:r>
              <a:rPr lang="sr-Cyrl-RS" sz="2700" b="1" dirty="0" smtClean="0">
                <a:solidFill>
                  <a:srgbClr val="FFFF00"/>
                </a:solidFill>
              </a:rPr>
              <a:t> класе        </a:t>
            </a:r>
            <a:r>
              <a:rPr lang="sr-Cyrl-RS" sz="3600" b="1" dirty="0" smtClean="0">
                <a:solidFill>
                  <a:srgbClr val="FFFF00"/>
                </a:solidFill>
              </a:rPr>
              <a:t>ДИСТООКЛУЗИЈА </a:t>
            </a:r>
            <a:r>
              <a:rPr lang="sr-Cyrl-RS" sz="2700" b="1" dirty="0" smtClean="0">
                <a:solidFill>
                  <a:srgbClr val="FFFF00"/>
                </a:solidFill>
              </a:rPr>
              <a:t>за  малоклузије II класе</a:t>
            </a:r>
            <a:r>
              <a:rPr lang="sr-Cyrl-RS" b="1" dirty="0" smtClean="0">
                <a:solidFill>
                  <a:srgbClr val="FFFF00"/>
                </a:solidFill>
              </a:rPr>
              <a:t/>
            </a:r>
            <a:br>
              <a:rPr lang="sr-Cyrl-RS" b="1" dirty="0" smtClean="0">
                <a:solidFill>
                  <a:srgbClr val="FFFF00"/>
                </a:solidFill>
              </a:rPr>
            </a:br>
            <a:r>
              <a:rPr lang="sr-Cyrl-RS" b="1" dirty="0" smtClean="0">
                <a:solidFill>
                  <a:srgbClr val="FFFF00"/>
                </a:solidFill>
              </a:rPr>
              <a:t> МЕЗИООКЛУЗИЈА </a:t>
            </a:r>
            <a:r>
              <a:rPr lang="sr-Cyrl-RS" sz="2700" b="1" dirty="0" smtClean="0">
                <a:solidFill>
                  <a:srgbClr val="FFFF00"/>
                </a:solidFill>
              </a:rPr>
              <a:t>за малоклузије </a:t>
            </a:r>
            <a:r>
              <a:rPr lang="sr-Latn-RS" sz="2700" b="1" dirty="0" smtClean="0">
                <a:solidFill>
                  <a:srgbClr val="FFFF00"/>
                </a:solidFill>
              </a:rPr>
              <a:t>III </a:t>
            </a:r>
            <a:r>
              <a:rPr lang="sr-Cyrl-CS" sz="2700" b="1" dirty="0" smtClean="0">
                <a:solidFill>
                  <a:srgbClr val="FFFF00"/>
                </a:solidFill>
              </a:rPr>
              <a:t>класе</a:t>
            </a:r>
            <a:br>
              <a:rPr lang="sr-Cyrl-CS" sz="2700" b="1" dirty="0" smtClean="0">
                <a:solidFill>
                  <a:srgbClr val="FFFF00"/>
                </a:solidFill>
              </a:rPr>
            </a:br>
            <a:endParaRPr lang="bs-Latn-BA" sz="27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429000"/>
            <a:ext cx="5519936" cy="292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ugaonik 3"/>
          <p:cNvSpPr/>
          <p:nvPr/>
        </p:nvSpPr>
        <p:spPr>
          <a:xfrm>
            <a:off x="611560" y="620688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3200" b="1" dirty="0" err="1" smtClean="0">
                <a:solidFill>
                  <a:srgbClr val="FFFF00"/>
                </a:solidFill>
              </a:rPr>
              <a:t>Angle</a:t>
            </a:r>
            <a:r>
              <a:rPr lang="sr-Cyrl-CS" sz="3200" b="1" dirty="0" smtClean="0">
                <a:solidFill>
                  <a:srgbClr val="FFFF00"/>
                </a:solidFill>
              </a:rPr>
              <a:t> класификација  (1899)</a:t>
            </a:r>
          </a:p>
          <a:p>
            <a:r>
              <a:rPr lang="ru-RU" sz="3200" dirty="0" smtClean="0"/>
              <a:t>Класификација оклузије је заснован на  анализи  бочних   зуба и очњака </a:t>
            </a:r>
            <a:r>
              <a:rPr lang="sr-Cyrl-CS" sz="3200" dirty="0" smtClean="0"/>
              <a:t>при</a:t>
            </a:r>
            <a:r>
              <a:rPr lang="ru-RU" sz="3200" dirty="0" smtClean="0"/>
              <a:t> максималој  интеркуспацији . </a:t>
            </a:r>
            <a:endParaRPr lang="bs-Latn-BA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24944"/>
            <a:ext cx="4176464" cy="321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873049"/>
            <a:ext cx="3659536" cy="314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ugaonik 3"/>
          <p:cNvSpPr/>
          <p:nvPr/>
        </p:nvSpPr>
        <p:spPr>
          <a:xfrm>
            <a:off x="1691680" y="332656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3200" dirty="0" err="1" smtClean="0"/>
              <a:t>Angle</a:t>
            </a:r>
            <a:r>
              <a:rPr lang="sr-Cyrl-CS" sz="3200" dirty="0" smtClean="0"/>
              <a:t> класификација  (1899)</a:t>
            </a:r>
          </a:p>
          <a:p>
            <a:r>
              <a:rPr lang="ru-RU" sz="3200" dirty="0" smtClean="0"/>
              <a:t>. Класа </a:t>
            </a:r>
            <a:r>
              <a:rPr lang="bs-Latn-BA" sz="3200" dirty="0" smtClean="0"/>
              <a:t>I</a:t>
            </a:r>
            <a:endParaRPr lang="bs-Latn-BA" sz="3200" dirty="0"/>
          </a:p>
        </p:txBody>
      </p:sp>
      <p:sp>
        <p:nvSpPr>
          <p:cNvPr id="7" name="Okvir za tekst 6"/>
          <p:cNvSpPr txBox="1"/>
          <p:nvPr/>
        </p:nvSpPr>
        <p:spPr>
          <a:xfrm>
            <a:off x="4427984" y="2564904"/>
            <a:ext cx="442941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Мезиобукална квржица сталних ГМ </a:t>
            </a:r>
          </a:p>
          <a:p>
            <a:r>
              <a:rPr lang="sr-Cyrl-CS" dirty="0"/>
              <a:t>о</a:t>
            </a:r>
            <a:r>
              <a:rPr lang="sr-Cyrl-CS" dirty="0" smtClean="0"/>
              <a:t>клудира са букалном браздом Д </a:t>
            </a:r>
            <a:r>
              <a:rPr lang="bs-Latn-BA" dirty="0" smtClean="0"/>
              <a:t>I</a:t>
            </a:r>
            <a:r>
              <a:rPr lang="sr-Cyrl-CS" dirty="0" smtClean="0"/>
              <a:t> М</a:t>
            </a:r>
          </a:p>
          <a:p>
            <a:endParaRPr lang="sr-Cyrl-CS" dirty="0"/>
          </a:p>
          <a:p>
            <a:r>
              <a:rPr lang="sr-Cyrl-CS" dirty="0" smtClean="0"/>
              <a:t>Дистални маргинални гребен </a:t>
            </a:r>
            <a:r>
              <a:rPr lang="sr-Cyrl-CS" dirty="0"/>
              <a:t>Г</a:t>
            </a:r>
            <a:r>
              <a:rPr lang="sr-Cyrl-CS" dirty="0" smtClean="0"/>
              <a:t> </a:t>
            </a:r>
            <a:r>
              <a:rPr lang="bs-Latn-BA" dirty="0" smtClean="0"/>
              <a:t>I</a:t>
            </a:r>
            <a:r>
              <a:rPr lang="sr-Cyrl-CS" dirty="0" smtClean="0"/>
              <a:t> М</a:t>
            </a:r>
          </a:p>
          <a:p>
            <a:r>
              <a:rPr lang="sr-Cyrl-CS" dirty="0" smtClean="0"/>
              <a:t>Оклудира са мезијалним маргиналним</a:t>
            </a:r>
          </a:p>
          <a:p>
            <a:r>
              <a:rPr lang="sr-Cyrl-CS" dirty="0" smtClean="0"/>
              <a:t> гребеном Д </a:t>
            </a:r>
            <a:r>
              <a:rPr lang="bs-Latn-BA" dirty="0" smtClean="0"/>
              <a:t>II</a:t>
            </a:r>
            <a:r>
              <a:rPr lang="sr-Cyrl-CS" dirty="0" smtClean="0"/>
              <a:t> М</a:t>
            </a:r>
          </a:p>
          <a:p>
            <a:endParaRPr lang="sr-Cyrl-CS" dirty="0"/>
          </a:p>
          <a:p>
            <a:r>
              <a:rPr lang="sr-Cyrl-CS" dirty="0" smtClean="0"/>
              <a:t>Мезиолонгвална квржива Г </a:t>
            </a:r>
            <a:r>
              <a:rPr lang="bs-Latn-BA" dirty="0" smtClean="0"/>
              <a:t>I</a:t>
            </a:r>
            <a:r>
              <a:rPr lang="sr-Cyrl-CS" dirty="0" smtClean="0"/>
              <a:t> М</a:t>
            </a:r>
          </a:p>
          <a:p>
            <a:r>
              <a:rPr lang="sr-Cyrl-CS" dirty="0" smtClean="0"/>
              <a:t>Оклудира са централном фосом Д </a:t>
            </a:r>
            <a:r>
              <a:rPr lang="bs-Latn-BA" dirty="0" smtClean="0"/>
              <a:t>I</a:t>
            </a:r>
            <a:r>
              <a:rPr lang="sr-Cyrl-CS" dirty="0" smtClean="0"/>
              <a:t> М</a:t>
            </a:r>
          </a:p>
          <a:p>
            <a:endParaRPr lang="bs-Latn-BA" dirty="0"/>
          </a:p>
        </p:txBody>
      </p:sp>
      <p:sp>
        <p:nvSpPr>
          <p:cNvPr id="8" name="Okvir za tekst 7"/>
          <p:cNvSpPr txBox="1"/>
          <p:nvPr/>
        </p:nvSpPr>
        <p:spPr>
          <a:xfrm>
            <a:off x="971600" y="5373216"/>
            <a:ext cx="6962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Горњи очњак оклудира у складу са правилима интеркуспације</a:t>
            </a:r>
          </a:p>
          <a:p>
            <a:r>
              <a:rPr lang="sr-Cyrl-CS" dirty="0"/>
              <a:t>с</a:t>
            </a:r>
            <a:r>
              <a:rPr lang="sr-Cyrl-CS" dirty="0" smtClean="0"/>
              <a:t>а Д О и  Д </a:t>
            </a:r>
            <a:r>
              <a:rPr lang="bs-Latn-BA" dirty="0" smtClean="0"/>
              <a:t>I</a:t>
            </a:r>
            <a:r>
              <a:rPr lang="sr-Cyrl-CS" dirty="0" smtClean="0"/>
              <a:t> ПМ</a:t>
            </a:r>
            <a:endParaRPr lang="bs-Latn-BA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980728"/>
            <a:ext cx="3264396" cy="150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368232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bs-Cyrl-BA" sz="3200" dirty="0" smtClean="0">
                <a:latin typeface="Times New Roman" pitchFamily="18" charset="0"/>
              </a:rPr>
              <a:t>Локализација</a:t>
            </a:r>
            <a:r>
              <a:rPr lang="sr-Latn-CS" sz="3200" dirty="0" smtClean="0">
                <a:latin typeface="Times New Roman" pitchFamily="18" charset="0"/>
              </a:rPr>
              <a:t> </a:t>
            </a:r>
            <a:r>
              <a:rPr lang="bs-Cyrl-BA" sz="3200" dirty="0" smtClean="0">
                <a:latin typeface="Times New Roman" pitchFamily="18" charset="0"/>
              </a:rPr>
              <a:t>централних</a:t>
            </a:r>
            <a:r>
              <a:rPr lang="sr-Latn-CS" sz="3200" dirty="0" smtClean="0">
                <a:latin typeface="Times New Roman" pitchFamily="18" charset="0"/>
              </a:rPr>
              <a:t> </a:t>
            </a:r>
            <a:r>
              <a:rPr lang="bs-Cyrl-BA" sz="3200" dirty="0" smtClean="0">
                <a:latin typeface="Times New Roman" pitchFamily="18" charset="0"/>
              </a:rPr>
              <a:t>оклузалних</a:t>
            </a:r>
            <a:r>
              <a:rPr lang="sr-Latn-CS" sz="3200" dirty="0" smtClean="0">
                <a:latin typeface="Times New Roman" pitchFamily="18" charset="0"/>
              </a:rPr>
              <a:t> </a:t>
            </a:r>
            <a:r>
              <a:rPr lang="bs-Cyrl-BA" sz="3200" dirty="0" smtClean="0">
                <a:latin typeface="Times New Roman" pitchFamily="18" charset="0"/>
              </a:rPr>
              <a:t>контаката</a:t>
            </a:r>
            <a:endParaRPr lang="en-US" sz="3200" dirty="0" smtClean="0">
              <a:latin typeface="Times New Roman" pitchFamily="18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bs-Cyrl-BA" sz="2400" b="1" u="sng" smtClean="0">
                <a:solidFill>
                  <a:srgbClr val="FFFF66"/>
                </a:solidFill>
                <a:latin typeface="Times New Roman" pitchFamily="18" charset="0"/>
              </a:rPr>
              <a:t>Антеропостериорни</a:t>
            </a:r>
            <a:r>
              <a:rPr lang="sr-Latn-CS" sz="2400" b="1" u="sng" smtClean="0">
                <a:solidFill>
                  <a:srgbClr val="FFFF66"/>
                </a:solidFill>
                <a:latin typeface="Times New Roman" pitchFamily="18" charset="0"/>
              </a:rPr>
              <a:t> </a:t>
            </a:r>
            <a:r>
              <a:rPr lang="bs-Cyrl-BA" sz="2400" b="1" u="sng" smtClean="0">
                <a:solidFill>
                  <a:srgbClr val="FFFF66"/>
                </a:solidFill>
                <a:latin typeface="Times New Roman" pitchFamily="18" charset="0"/>
              </a:rPr>
              <a:t>однос</a:t>
            </a:r>
            <a:endParaRPr lang="en-US" sz="2400" b="1" u="sng" smtClean="0">
              <a:solidFill>
                <a:srgbClr val="FFFF66"/>
              </a:solidFill>
              <a:latin typeface="Times New Roman" pitchFamily="18" charset="0"/>
            </a:endParaRP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r-Latn-CS" sz="2400" b="1" smtClean="0">
                <a:solidFill>
                  <a:srgbClr val="FFFF66"/>
                </a:solidFill>
                <a:latin typeface="Times New Roman" pitchFamily="18" charset="0"/>
              </a:rPr>
              <a:t>    </a:t>
            </a:r>
            <a:r>
              <a:rPr lang="bs-Cyrl-BA" sz="2400" b="1" u="sng" smtClean="0">
                <a:solidFill>
                  <a:srgbClr val="FFFF66"/>
                </a:solidFill>
                <a:latin typeface="Times New Roman" pitchFamily="18" charset="0"/>
              </a:rPr>
              <a:t>Буколингвални</a:t>
            </a:r>
            <a:r>
              <a:rPr lang="sr-Latn-CS" sz="2400" b="1" u="sng" smtClean="0">
                <a:solidFill>
                  <a:srgbClr val="FFFF66"/>
                </a:solidFill>
                <a:latin typeface="Times New Roman" pitchFamily="18" charset="0"/>
              </a:rPr>
              <a:t> </a:t>
            </a:r>
            <a:r>
              <a:rPr lang="bs-Cyrl-BA" sz="2400" b="1" u="sng" smtClean="0">
                <a:solidFill>
                  <a:srgbClr val="FFFF66"/>
                </a:solidFill>
                <a:latin typeface="Times New Roman" pitchFamily="18" charset="0"/>
              </a:rPr>
              <a:t>однос</a:t>
            </a:r>
            <a:endParaRPr lang="en-US" sz="2400" b="1" u="sng" smtClean="0">
              <a:solidFill>
                <a:srgbClr val="FFFF66"/>
              </a:solidFill>
              <a:latin typeface="Times New Roman" pitchFamily="18" charset="0"/>
            </a:endParaRPr>
          </a:p>
        </p:txBody>
      </p:sp>
      <p:pic>
        <p:nvPicPr>
          <p:cNvPr id="23557" name="Picture 5" descr="med0009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5105400" y="2362200"/>
            <a:ext cx="3243263" cy="424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6705600" y="3048000"/>
            <a:ext cx="0" cy="1828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bs-Latn-BA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7239000" y="3352800"/>
            <a:ext cx="0" cy="1752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stealth" w="lg" len="lg"/>
            <a:tailEnd type="none" w="lg" len="lg"/>
          </a:ln>
        </p:spPr>
        <p:txBody>
          <a:bodyPr/>
          <a:lstStyle/>
          <a:p>
            <a:endParaRPr lang="bs-Latn-BA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200400" y="3048000"/>
            <a:ext cx="187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bs-Cyrl-BA" b="1" dirty="0">
                <a:latin typeface="Times New Roman" pitchFamily="18" charset="0"/>
              </a:rPr>
              <a:t>Квржица</a:t>
            </a:r>
            <a:r>
              <a:rPr lang="sr-Latn-CS" b="1" dirty="0">
                <a:latin typeface="Times New Roman" pitchFamily="18" charset="0"/>
              </a:rPr>
              <a:t>-</a:t>
            </a:r>
            <a:r>
              <a:rPr lang="bs-Cyrl-BA" b="1" dirty="0">
                <a:latin typeface="Times New Roman" pitchFamily="18" charset="0"/>
              </a:rPr>
              <a:t>маргинални</a:t>
            </a:r>
            <a:r>
              <a:rPr lang="sr-Latn-CS" b="1" dirty="0">
                <a:latin typeface="Times New Roman" pitchFamily="18" charset="0"/>
              </a:rPr>
              <a:t> </a:t>
            </a:r>
          </a:p>
          <a:p>
            <a:pPr>
              <a:defRPr/>
            </a:pPr>
            <a:r>
              <a:rPr lang="bs-Cyrl-BA" b="1" dirty="0">
                <a:latin typeface="Times New Roman" pitchFamily="18" charset="0"/>
              </a:rPr>
              <a:t>гребен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276600" y="5943600"/>
            <a:ext cx="1463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bs-Cyrl-BA" b="1" dirty="0">
                <a:latin typeface="Times New Roman" pitchFamily="18" charset="0"/>
              </a:rPr>
              <a:t>Квржица</a:t>
            </a:r>
            <a:r>
              <a:rPr lang="sr-Latn-CS" b="1" dirty="0">
                <a:latin typeface="Times New Roman" pitchFamily="18" charset="0"/>
              </a:rPr>
              <a:t>-</a:t>
            </a:r>
            <a:r>
              <a:rPr lang="bs-Cyrl-BA" b="1" dirty="0">
                <a:latin typeface="Times New Roman" pitchFamily="18" charset="0"/>
              </a:rPr>
              <a:t>фоса</a:t>
            </a:r>
            <a:endParaRPr lang="en-US" b="1" dirty="0">
              <a:latin typeface="Times New Roman" pitchFamily="18" charset="0"/>
            </a:endParaRP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395288" y="1341438"/>
            <a:ext cx="8534400" cy="0"/>
          </a:xfrm>
          <a:prstGeom prst="line">
            <a:avLst/>
          </a:prstGeom>
          <a:noFill/>
          <a:ln w="9525">
            <a:solidFill>
              <a:srgbClr val="FF99FF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bs-Latn-BA"/>
          </a:p>
        </p:txBody>
      </p:sp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492375"/>
            <a:ext cx="2849563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872038"/>
            <a:ext cx="295275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GLAJ\Documents\kragujevac\dentalna okluzija i funkcija vilica\2013-2014\slike za predavanja\figure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421323" cy="2376264"/>
          </a:xfrm>
          <a:prstGeom prst="rect">
            <a:avLst/>
          </a:prstGeom>
          <a:noFill/>
        </p:spPr>
      </p:pic>
      <p:sp>
        <p:nvSpPr>
          <p:cNvPr id="3" name="Okvir za tekst 2"/>
          <p:cNvSpPr txBox="1"/>
          <p:nvPr/>
        </p:nvSpPr>
        <p:spPr>
          <a:xfrm>
            <a:off x="755576" y="2780928"/>
            <a:ext cx="2468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 К-</a:t>
            </a:r>
            <a:r>
              <a:rPr lang="bs-Latn-BA" dirty="0" smtClean="0"/>
              <a:t>I</a:t>
            </a:r>
            <a:r>
              <a:rPr lang="sr-Cyrl-CS" dirty="0" smtClean="0"/>
              <a:t>   неутрооклузија </a:t>
            </a:r>
            <a:endParaRPr lang="bs-Latn-BA" dirty="0"/>
          </a:p>
        </p:txBody>
      </p:sp>
      <p:pic>
        <p:nvPicPr>
          <p:cNvPr id="7171" name="Picture 3" descr="C:\Users\MAGLAJ\Documents\kragujevac\dentalna okluzija i funkcija vilica\2013-2014\slike za predavanja\figure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12604"/>
            <a:ext cx="3178585" cy="2296316"/>
          </a:xfrm>
          <a:prstGeom prst="rect">
            <a:avLst/>
          </a:prstGeom>
          <a:noFill/>
        </p:spPr>
      </p:pic>
      <p:pic>
        <p:nvPicPr>
          <p:cNvPr id="7172" name="Picture 4" descr="C:\Users\MAGLAJ\Documents\kragujevac\dentalna okluzija i funkcija vilica\2013-2014\slike za predavanja\figure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521974"/>
            <a:ext cx="3384376" cy="2351132"/>
          </a:xfrm>
          <a:prstGeom prst="rect">
            <a:avLst/>
          </a:prstGeom>
          <a:noFill/>
        </p:spPr>
      </p:pic>
      <p:pic>
        <p:nvPicPr>
          <p:cNvPr id="7173" name="Picture 5" descr="C:\Users\MAGLAJ\Documents\kragujevac\dentalna okluzija i funkcija vilica\2013-2014\slike za predavanja\figure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9351" y="3379815"/>
            <a:ext cx="3517065" cy="2464715"/>
          </a:xfrm>
          <a:prstGeom prst="rect">
            <a:avLst/>
          </a:prstGeom>
          <a:noFill/>
        </p:spPr>
      </p:pic>
      <p:sp>
        <p:nvSpPr>
          <p:cNvPr id="9" name="Okvir za tekst 8"/>
          <p:cNvSpPr txBox="1"/>
          <p:nvPr/>
        </p:nvSpPr>
        <p:spPr>
          <a:xfrm>
            <a:off x="4860032" y="2852936"/>
            <a:ext cx="3736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 К-</a:t>
            </a:r>
            <a:r>
              <a:rPr lang="bs-Latn-BA" dirty="0" smtClean="0"/>
              <a:t>II</a:t>
            </a:r>
            <a:r>
              <a:rPr lang="sr-Cyrl-CS" dirty="0" smtClean="0"/>
              <a:t>, 1. одјељење  дистооклузија </a:t>
            </a:r>
            <a:endParaRPr lang="bs-Latn-BA" dirty="0" smtClean="0"/>
          </a:p>
          <a:p>
            <a:endParaRPr lang="bs-Latn-BA" dirty="0"/>
          </a:p>
        </p:txBody>
      </p:sp>
      <p:sp>
        <p:nvSpPr>
          <p:cNvPr id="10" name="Pravougaonik 9"/>
          <p:cNvSpPr/>
          <p:nvPr/>
        </p:nvSpPr>
        <p:spPr>
          <a:xfrm>
            <a:off x="611560" y="5949280"/>
            <a:ext cx="3765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dirty="0" smtClean="0"/>
              <a:t> К-</a:t>
            </a:r>
            <a:r>
              <a:rPr lang="bs-Latn-BA" dirty="0" smtClean="0"/>
              <a:t>II</a:t>
            </a:r>
            <a:r>
              <a:rPr lang="sr-Cyrl-CS" dirty="0" smtClean="0"/>
              <a:t>, 2. одјељење  дистооклузија </a:t>
            </a:r>
            <a:endParaRPr lang="bs-Latn-BA" dirty="0" smtClean="0"/>
          </a:p>
        </p:txBody>
      </p:sp>
      <p:sp>
        <p:nvSpPr>
          <p:cNvPr id="11" name="Pravougaonik 10"/>
          <p:cNvSpPr/>
          <p:nvPr/>
        </p:nvSpPr>
        <p:spPr>
          <a:xfrm>
            <a:off x="5004048" y="5949280"/>
            <a:ext cx="2574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dirty="0" smtClean="0"/>
              <a:t> К-</a:t>
            </a:r>
            <a:r>
              <a:rPr lang="bs-Latn-BA" dirty="0" smtClean="0"/>
              <a:t>III</a:t>
            </a:r>
            <a:r>
              <a:rPr lang="sr-Cyrl-CS" dirty="0" smtClean="0"/>
              <a:t>,  мезиооклузија </a:t>
            </a:r>
            <a:endParaRPr lang="bs-Latn-BA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0"/>
            <a:ext cx="8534400" cy="758952"/>
          </a:xfrm>
        </p:spPr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</a:t>
            </a:r>
            <a:r>
              <a:rPr lang="sr-Cyrl-CS" dirty="0" smtClean="0"/>
              <a:t>  класе</a:t>
            </a:r>
            <a:endParaRPr lang="bs-Latn-BA" dirty="0"/>
          </a:p>
        </p:txBody>
      </p:sp>
      <p:sp>
        <p:nvSpPr>
          <p:cNvPr id="5" name="Pravougaonik 4"/>
          <p:cNvSpPr/>
          <p:nvPr/>
        </p:nvSpPr>
        <p:spPr>
          <a:xfrm>
            <a:off x="4860032" y="836712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400" dirty="0" smtClean="0">
                <a:solidFill>
                  <a:srgbClr val="FF0000"/>
                </a:solidFill>
              </a:rPr>
              <a:t>НЕУТРООКЛУЗИЈА</a:t>
            </a:r>
            <a:endParaRPr lang="bs-Latn-BA" sz="2400" dirty="0">
              <a:solidFill>
                <a:srgbClr val="FF0000"/>
              </a:solidFill>
            </a:endParaRPr>
          </a:p>
        </p:txBody>
      </p:sp>
      <p:sp>
        <p:nvSpPr>
          <p:cNvPr id="7" name="Okvir za tekst 6"/>
          <p:cNvSpPr txBox="1"/>
          <p:nvPr/>
        </p:nvSpPr>
        <p:spPr>
          <a:xfrm>
            <a:off x="251520" y="1700808"/>
            <a:ext cx="8525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Поједини или више фронталних зуба имају неправилан положај, може бити </a:t>
            </a:r>
          </a:p>
          <a:p>
            <a:r>
              <a:rPr lang="sr-Cyrl-CS" dirty="0" smtClean="0"/>
              <a:t>присутна тјескоба или растреситрост зубних низова</a:t>
            </a:r>
            <a:endParaRPr lang="bs-Latn-BA" dirty="0"/>
          </a:p>
        </p:txBody>
      </p:sp>
      <p:pic>
        <p:nvPicPr>
          <p:cNvPr id="11" name="Picture 2" descr="C:\Users\MAGLAJ\Documents\kragujevac\dentalna okluzija i funkcija vilica\2013-2014\slike za predavanja\figure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2936"/>
            <a:ext cx="4354411" cy="3024336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221088"/>
            <a:ext cx="4215158" cy="236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132856"/>
            <a:ext cx="27003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0"/>
            <a:ext cx="8534400" cy="758952"/>
          </a:xfrm>
        </p:spPr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</a:t>
            </a:r>
            <a:r>
              <a:rPr lang="sr-Cyrl-CS" dirty="0" smtClean="0"/>
              <a:t>  класе</a:t>
            </a:r>
            <a:endParaRPr lang="bs-Latn-BA" dirty="0"/>
          </a:p>
        </p:txBody>
      </p:sp>
      <p:sp>
        <p:nvSpPr>
          <p:cNvPr id="5" name="Pravougaonik 4"/>
          <p:cNvSpPr/>
          <p:nvPr/>
        </p:nvSpPr>
        <p:spPr>
          <a:xfrm>
            <a:off x="4860032" y="836712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400" dirty="0" smtClean="0">
                <a:solidFill>
                  <a:srgbClr val="FF0000"/>
                </a:solidFill>
              </a:rPr>
              <a:t>НЕУТРООКЛУЗИЈА</a:t>
            </a:r>
            <a:endParaRPr lang="bs-Latn-BA" sz="2400" dirty="0">
              <a:solidFill>
                <a:srgbClr val="FF0000"/>
              </a:solidFill>
            </a:endParaRPr>
          </a:p>
        </p:txBody>
      </p:sp>
      <p:sp>
        <p:nvSpPr>
          <p:cNvPr id="7" name="Okvir za tekst 6"/>
          <p:cNvSpPr txBox="1"/>
          <p:nvPr/>
        </p:nvSpPr>
        <p:spPr>
          <a:xfrm>
            <a:off x="251520" y="1700808"/>
            <a:ext cx="8525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Поједини или више фронталних зуба имају неправилан положај, може бити </a:t>
            </a:r>
          </a:p>
          <a:p>
            <a:r>
              <a:rPr lang="sr-Cyrl-CS" dirty="0" smtClean="0"/>
              <a:t>присутна тјескоба или растреситрост зубних низова</a:t>
            </a:r>
            <a:endParaRPr lang="bs-Latn-BA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98795"/>
            <a:ext cx="4680520" cy="391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0"/>
            <a:ext cx="8534400" cy="758952"/>
          </a:xfrm>
        </p:spPr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II</a:t>
            </a:r>
            <a:r>
              <a:rPr lang="sr-Cyrl-CS" dirty="0" smtClean="0"/>
              <a:t>  класе</a:t>
            </a:r>
            <a:endParaRPr lang="bs-Latn-BA" dirty="0"/>
          </a:p>
        </p:txBody>
      </p:sp>
      <p:sp>
        <p:nvSpPr>
          <p:cNvPr id="5" name="Pravougaonik 4"/>
          <p:cNvSpPr/>
          <p:nvPr/>
        </p:nvSpPr>
        <p:spPr>
          <a:xfrm>
            <a:off x="4860032" y="836712"/>
            <a:ext cx="2957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400" dirty="0" smtClean="0">
                <a:solidFill>
                  <a:srgbClr val="FF0000"/>
                </a:solidFill>
              </a:rPr>
              <a:t>ДИСТООКЛУЗИЈА</a:t>
            </a:r>
            <a:endParaRPr lang="bs-Latn-BA" sz="2400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744416" cy="264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ravougaonik 7"/>
          <p:cNvSpPr/>
          <p:nvPr/>
        </p:nvSpPr>
        <p:spPr>
          <a:xfrm>
            <a:off x="4695346" y="1700808"/>
            <a:ext cx="444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dirty="0" smtClean="0">
                <a:solidFill>
                  <a:srgbClr val="FFFF00"/>
                </a:solidFill>
              </a:rPr>
              <a:t>Дистални  однос првих сталних молара</a:t>
            </a:r>
          </a:p>
        </p:txBody>
      </p:sp>
      <p:sp>
        <p:nvSpPr>
          <p:cNvPr id="9" name="Okvir za tekst 8"/>
          <p:cNvSpPr txBox="1"/>
          <p:nvPr/>
        </p:nvSpPr>
        <p:spPr>
          <a:xfrm>
            <a:off x="4788024" y="2132856"/>
            <a:ext cx="402065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/>
              <a:t>Д </a:t>
            </a:r>
            <a:r>
              <a:rPr lang="bs-Latn-BA" dirty="0" smtClean="0"/>
              <a:t>I</a:t>
            </a:r>
            <a:r>
              <a:rPr lang="sr-Cyrl-CS" dirty="0" smtClean="0"/>
              <a:t> М се налази дистално у однос</a:t>
            </a:r>
          </a:p>
          <a:p>
            <a:r>
              <a:rPr lang="sr-Cyrl-CS" dirty="0" smtClean="0"/>
              <a:t> на горњи</a:t>
            </a:r>
          </a:p>
          <a:p>
            <a:r>
              <a:rPr lang="sr-Cyrl-CS" dirty="0" smtClean="0"/>
              <a:t>МБ к ГМ оклудира са дисталном </a:t>
            </a:r>
          </a:p>
          <a:p>
            <a:r>
              <a:rPr lang="sr-Cyrl-CS" dirty="0"/>
              <a:t>п</a:t>
            </a:r>
            <a:r>
              <a:rPr lang="sr-Cyrl-CS" dirty="0" smtClean="0"/>
              <a:t>овршином Д </a:t>
            </a:r>
            <a:r>
              <a:rPr lang="bs-Latn-BA" dirty="0" smtClean="0"/>
              <a:t>II</a:t>
            </a:r>
            <a:r>
              <a:rPr lang="sr-Cyrl-CS" dirty="0" smtClean="0"/>
              <a:t> ПМ и мезијалном </a:t>
            </a:r>
          </a:p>
          <a:p>
            <a:r>
              <a:rPr lang="sr-Cyrl-CS" dirty="0"/>
              <a:t>п</a:t>
            </a:r>
            <a:r>
              <a:rPr lang="sr-Cyrl-CS" dirty="0" smtClean="0"/>
              <a:t>овршином Д </a:t>
            </a:r>
            <a:r>
              <a:rPr lang="bs-Latn-BA" dirty="0" smtClean="0"/>
              <a:t>I</a:t>
            </a:r>
            <a:r>
              <a:rPr lang="sr-Cyrl-CS" dirty="0" smtClean="0"/>
              <a:t> М </a:t>
            </a:r>
          </a:p>
          <a:p>
            <a:endParaRPr lang="sr-Cyrl-CS" dirty="0"/>
          </a:p>
          <a:p>
            <a:r>
              <a:rPr lang="sr-Cyrl-CS" dirty="0" smtClean="0"/>
              <a:t>Зависно од искошености </a:t>
            </a:r>
          </a:p>
          <a:p>
            <a:r>
              <a:rPr lang="sr-Cyrl-CS" dirty="0" smtClean="0"/>
              <a:t>гоњих сјекутића </a:t>
            </a:r>
            <a:r>
              <a:rPr lang="bs-Latn-BA" dirty="0" err="1" smtClean="0"/>
              <a:t>Angle</a:t>
            </a:r>
            <a:r>
              <a:rPr lang="sr-Cyrl-CS" dirty="0" smtClean="0"/>
              <a:t> је подјелио </a:t>
            </a:r>
          </a:p>
          <a:p>
            <a:r>
              <a:rPr lang="sr-Cyrl-CS" dirty="0"/>
              <a:t>м</a:t>
            </a:r>
            <a:r>
              <a:rPr lang="sr-Cyrl-CS" dirty="0" smtClean="0"/>
              <a:t>алоклузије </a:t>
            </a:r>
            <a:r>
              <a:rPr lang="bs-Latn-BA" dirty="0" smtClean="0"/>
              <a:t>II</a:t>
            </a:r>
            <a:r>
              <a:rPr lang="sr-Cyrl-CS" dirty="0" smtClean="0"/>
              <a:t> класе у 2 одјељења:</a:t>
            </a:r>
          </a:p>
          <a:p>
            <a:pPr marL="342900" indent="-342900">
              <a:buAutoNum type="arabicPeriod"/>
            </a:pPr>
            <a:r>
              <a:rPr lang="sr-Cyrl-CS" dirty="0" smtClean="0"/>
              <a:t>одјељење- протрузија горњих</a:t>
            </a:r>
          </a:p>
          <a:p>
            <a:pPr marL="342900" indent="-342900"/>
            <a:r>
              <a:rPr lang="sr-Cyrl-CS" dirty="0"/>
              <a:t> </a:t>
            </a:r>
            <a:r>
              <a:rPr lang="sr-Cyrl-CS" dirty="0" smtClean="0"/>
              <a:t>                          сјекутица</a:t>
            </a:r>
          </a:p>
          <a:p>
            <a:pPr marL="342900" indent="-342900"/>
            <a:r>
              <a:rPr lang="sr-Cyrl-CS" dirty="0" smtClean="0"/>
              <a:t>2. одјељење- ретрузија горњих</a:t>
            </a:r>
          </a:p>
          <a:p>
            <a:pPr marL="342900" indent="-342900"/>
            <a:r>
              <a:rPr lang="sr-Cyrl-CS" dirty="0" smtClean="0"/>
              <a:t>                                            сјекутића</a:t>
            </a:r>
          </a:p>
          <a:p>
            <a:endParaRPr lang="bs-Latn-BA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861048"/>
            <a:ext cx="3726160" cy="279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II</a:t>
            </a:r>
            <a:r>
              <a:rPr lang="sr-Cyrl-CS" dirty="0" smtClean="0"/>
              <a:t>  класе 1. одјељење</a:t>
            </a:r>
            <a:endParaRPr lang="bs-Latn-B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00808"/>
            <a:ext cx="347240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avougaonik 5"/>
          <p:cNvSpPr/>
          <p:nvPr/>
        </p:nvSpPr>
        <p:spPr>
          <a:xfrm>
            <a:off x="395536" y="1556792"/>
            <a:ext cx="3932487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Дистооклузија са </a:t>
            </a:r>
          </a:p>
          <a:p>
            <a:r>
              <a:rPr lang="sr-Cyrl-CS" sz="2800" dirty="0" smtClean="0">
                <a:solidFill>
                  <a:srgbClr val="FFFF00"/>
                </a:solidFill>
              </a:rPr>
              <a:t>протрузијиом горњих </a:t>
            </a:r>
          </a:p>
          <a:p>
            <a:r>
              <a:rPr lang="sr-Cyrl-CS" sz="2800" dirty="0" smtClean="0">
                <a:solidFill>
                  <a:srgbClr val="FFFF00"/>
                </a:solidFill>
              </a:rPr>
              <a:t>сјекутића</a:t>
            </a:r>
          </a:p>
          <a:p>
            <a:pPr>
              <a:buFont typeface="Wingdings" pitchFamily="2" charset="2"/>
              <a:buChar char="q"/>
            </a:pPr>
            <a:endParaRPr lang="sr-Cyrl-CS" sz="2800" dirty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endParaRPr lang="sr-Cyrl-CS" sz="28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Велики ХП и ВП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93096"/>
            <a:ext cx="3129855" cy="2003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II</a:t>
            </a:r>
            <a:r>
              <a:rPr lang="sr-Cyrl-CS" dirty="0" smtClean="0"/>
              <a:t>  класе  2. одјељење</a:t>
            </a:r>
            <a:endParaRPr lang="bs-Latn-B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8525" y="3284984"/>
            <a:ext cx="57054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ugaonik 4"/>
          <p:cNvSpPr/>
          <p:nvPr/>
        </p:nvSpPr>
        <p:spPr>
          <a:xfrm>
            <a:off x="611560" y="1628800"/>
            <a:ext cx="76328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Дистооклузија са    ретрузијом  горњих сјекутића</a:t>
            </a:r>
          </a:p>
          <a:p>
            <a:pPr>
              <a:buFont typeface="Wingdings" pitchFamily="2" charset="2"/>
              <a:buChar char="q"/>
            </a:pPr>
            <a:endParaRPr lang="sr-Cyrl-CS" sz="28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endParaRPr lang="sr-Cyrl-CS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Велики   ВП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29600" cy="1143000"/>
          </a:xfrm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l" eaLnBrk="1" hangingPunct="1">
              <a:defRPr/>
            </a:pPr>
            <a:r>
              <a:rPr lang="bs-Cyrl-BA" dirty="0" smtClean="0"/>
              <a:t>Скелетне</a:t>
            </a:r>
            <a:r>
              <a:rPr lang="sr-Latn-CS" dirty="0" smtClean="0"/>
              <a:t> </a:t>
            </a:r>
            <a:r>
              <a:rPr lang="bs-Cyrl-BA" dirty="0" smtClean="0"/>
              <a:t>класе</a:t>
            </a:r>
            <a:endParaRPr lang="en-US" dirty="0" smtClean="0"/>
          </a:p>
        </p:txBody>
      </p:sp>
      <p:pic>
        <p:nvPicPr>
          <p:cNvPr id="4099" name="Picture 15" descr="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6000" contrast="18000"/>
          </a:blip>
          <a:srcRect l="5661" t="11320" r="5621" b="9435"/>
          <a:stretch>
            <a:fillRect/>
          </a:stretch>
        </p:blipFill>
        <p:spPr>
          <a:xfrm>
            <a:off x="762000" y="1828800"/>
            <a:ext cx="7772400" cy="46291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II</a:t>
            </a:r>
            <a:r>
              <a:rPr lang="sr-Cyrl-CS" dirty="0" smtClean="0"/>
              <a:t>  класе  2. одјељење</a:t>
            </a:r>
            <a:endParaRPr lang="bs-Latn-BA" dirty="0"/>
          </a:p>
        </p:txBody>
      </p:sp>
      <p:sp>
        <p:nvSpPr>
          <p:cNvPr id="5" name="Pravougaonik 4"/>
          <p:cNvSpPr/>
          <p:nvPr/>
        </p:nvSpPr>
        <p:spPr>
          <a:xfrm>
            <a:off x="611560" y="1628800"/>
            <a:ext cx="76328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Дистооклузија са    ретрузијом  горњих сјекутића</a:t>
            </a:r>
          </a:p>
          <a:p>
            <a:pPr>
              <a:buFont typeface="Wingdings" pitchFamily="2" charset="2"/>
              <a:buChar char="q"/>
            </a:pPr>
            <a:endParaRPr lang="sr-Cyrl-CS" sz="2800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endParaRPr lang="sr-Cyrl-CS" dirty="0" smtClean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sr-Cyrl-CS" sz="2800" dirty="0" smtClean="0">
                <a:solidFill>
                  <a:srgbClr val="FFFF00"/>
                </a:solidFill>
              </a:rPr>
              <a:t>Велики   ВП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429000"/>
            <a:ext cx="5123253" cy="280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51520" y="0"/>
            <a:ext cx="8534400" cy="758952"/>
          </a:xfrm>
        </p:spPr>
        <p:txBody>
          <a:bodyPr/>
          <a:lstStyle/>
          <a:p>
            <a:r>
              <a:rPr lang="sr-Cyrl-CS" dirty="0" smtClean="0"/>
              <a:t>Малоклузија </a:t>
            </a:r>
            <a:r>
              <a:rPr lang="bs-Latn-BA" dirty="0" smtClean="0"/>
              <a:t>III</a:t>
            </a:r>
            <a:r>
              <a:rPr lang="sr-Cyrl-CS" dirty="0" smtClean="0"/>
              <a:t>  класе</a:t>
            </a:r>
            <a:endParaRPr lang="bs-Latn-B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09634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kvir za tekst 4"/>
          <p:cNvSpPr txBox="1"/>
          <p:nvPr/>
        </p:nvSpPr>
        <p:spPr>
          <a:xfrm>
            <a:off x="3923928" y="1772816"/>
            <a:ext cx="47836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dirty="0" smtClean="0">
                <a:solidFill>
                  <a:srgbClr val="FFFF00"/>
                </a:solidFill>
              </a:rPr>
              <a:t>Мезијални однос првих сталних молара</a:t>
            </a:r>
          </a:p>
          <a:p>
            <a:endParaRPr lang="sr-Cyrl-CS" dirty="0" smtClean="0">
              <a:solidFill>
                <a:srgbClr val="FFFF00"/>
              </a:solidFill>
            </a:endParaRPr>
          </a:p>
          <a:p>
            <a:r>
              <a:rPr lang="sr-Cyrl-CS" dirty="0" smtClean="0"/>
              <a:t>МБ к  </a:t>
            </a:r>
            <a:r>
              <a:rPr lang="bs-Latn-BA" dirty="0" smtClean="0"/>
              <a:t>I</a:t>
            </a:r>
            <a:r>
              <a:rPr lang="sr-Cyrl-CS" dirty="0" smtClean="0"/>
              <a:t> ГМ оклудира за дисталним дјелом </a:t>
            </a:r>
          </a:p>
          <a:p>
            <a:r>
              <a:rPr lang="sr-Cyrl-CS" dirty="0" smtClean="0"/>
              <a:t>Д </a:t>
            </a:r>
            <a:r>
              <a:rPr lang="bs-Latn-BA" dirty="0" smtClean="0"/>
              <a:t>I</a:t>
            </a:r>
            <a:r>
              <a:rPr lang="sr-Cyrl-CS" dirty="0" smtClean="0"/>
              <a:t> М и мезијалним дјелом Д </a:t>
            </a:r>
            <a:r>
              <a:rPr lang="bs-Latn-BA" dirty="0" smtClean="0"/>
              <a:t>II</a:t>
            </a:r>
            <a:r>
              <a:rPr lang="sr-Cyrl-CS" dirty="0" smtClean="0"/>
              <a:t> М</a:t>
            </a:r>
          </a:p>
          <a:p>
            <a:endParaRPr lang="sr-Cyrl-CS" dirty="0"/>
          </a:p>
          <a:p>
            <a:r>
              <a:rPr lang="sr-Cyrl-CS" dirty="0" smtClean="0"/>
              <a:t>Обрнут преклоп сјекутића</a:t>
            </a:r>
            <a:endParaRPr lang="bs-Latn-BA" dirty="0"/>
          </a:p>
        </p:txBody>
      </p:sp>
      <p:sp>
        <p:nvSpPr>
          <p:cNvPr id="6" name="Okvir za tekst 5"/>
          <p:cNvSpPr txBox="1"/>
          <p:nvPr/>
        </p:nvSpPr>
        <p:spPr>
          <a:xfrm>
            <a:off x="4932040" y="836712"/>
            <a:ext cx="3020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 smtClean="0">
                <a:solidFill>
                  <a:srgbClr val="FF0000"/>
                </a:solidFill>
              </a:rPr>
              <a:t>МЕЗИООКЛУЗИЈА</a:t>
            </a:r>
            <a:endParaRPr lang="bs-Latn-BA" sz="2400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05064"/>
            <a:ext cx="3264024" cy="244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010325" cy="49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avougaonik 2"/>
          <p:cNvSpPr/>
          <p:nvPr/>
        </p:nvSpPr>
        <p:spPr>
          <a:xfrm>
            <a:off x="1835696" y="620688"/>
            <a:ext cx="4442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3600" dirty="0" smtClean="0">
                <a:solidFill>
                  <a:srgbClr val="FF0000"/>
                </a:solidFill>
              </a:rPr>
              <a:t>МЕЗИООКЛУЗИЈА</a:t>
            </a:r>
            <a:endParaRPr lang="bs-Latn-BA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598" y="1700808"/>
            <a:ext cx="6928770" cy="445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kvir za tekst 2"/>
          <p:cNvSpPr txBox="1"/>
          <p:nvPr/>
        </p:nvSpPr>
        <p:spPr>
          <a:xfrm>
            <a:off x="2051720" y="1052736"/>
            <a:ext cx="3887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3200" dirty="0" smtClean="0"/>
              <a:t>ДИСТООКЛУЗИЈА</a:t>
            </a:r>
            <a:endParaRPr lang="bs-Latn-BA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004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kvir za tekst 2"/>
          <p:cNvSpPr txBox="1"/>
          <p:nvPr/>
        </p:nvSpPr>
        <p:spPr>
          <a:xfrm>
            <a:off x="755576" y="548680"/>
            <a:ext cx="7346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sz="3200" dirty="0" smtClean="0"/>
              <a:t>III</a:t>
            </a:r>
            <a:r>
              <a:rPr lang="sr-Cyrl-CS" sz="3200" dirty="0" smtClean="0"/>
              <a:t> скелетна класа са мезиооклузијом</a:t>
            </a:r>
            <a:endParaRPr lang="bs-Latn-BA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861048"/>
            <a:ext cx="3354880" cy="214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avougaonik 4"/>
          <p:cNvSpPr/>
          <p:nvPr/>
        </p:nvSpPr>
        <p:spPr>
          <a:xfrm>
            <a:off x="395536" y="3933056"/>
            <a:ext cx="48558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Latn-BA" sz="2800" dirty="0" smtClean="0"/>
              <a:t>II</a:t>
            </a:r>
            <a:r>
              <a:rPr lang="sr-Cyrl-CS" sz="2800" dirty="0" smtClean="0"/>
              <a:t> скелетна класа са </a:t>
            </a:r>
          </a:p>
          <a:p>
            <a:r>
              <a:rPr lang="sr-Cyrl-CS" sz="2800" dirty="0" smtClean="0"/>
              <a:t>дистооклузијом 1. одјељење</a:t>
            </a:r>
            <a:endParaRPr lang="bs-Latn-BA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1196752"/>
            <a:ext cx="758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s-Cyrl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ПИТАЊА</a:t>
            </a: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s-Cyrl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s-Cyrl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АКТИВНОСТ</a:t>
            </a: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s-Cyrl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s-Cyrl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НАСТАВИ</a:t>
            </a:r>
            <a:r>
              <a:rPr kumimoji="0" lang="sr-Latn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s-Latn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ZA</a:t>
            </a:r>
            <a:r>
              <a:rPr kumimoji="0" lang="sr-Cyrl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bs-Latn-B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VII</a:t>
            </a:r>
            <a:r>
              <a:rPr kumimoji="0" lang="sr-Cyrl-C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НЕДЕЉУ 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 Скелетне класе вилица у сагиталној равни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Малокузије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Карактеристике  оклузије код И скелетне класе, идеална оклузија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4.Класификација оклузије по </a:t>
            </a:r>
            <a:r>
              <a:rPr kumimoji="0" lang="bs-Latn-B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Angle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 Класа </a:t>
            </a:r>
            <a:r>
              <a:rPr kumimoji="0" lang="bs-Latn-B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</a:t>
            </a:r>
            <a:r>
              <a:rPr kumimoji="0" lang="bs-Latn-B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Angle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 Класа </a:t>
            </a:r>
            <a:r>
              <a:rPr kumimoji="0" lang="bs-Latn-B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</a:t>
            </a:r>
            <a:r>
              <a:rPr kumimoji="0" lang="bs-Latn-B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Angle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7. Класа </a:t>
            </a:r>
            <a:r>
              <a:rPr kumimoji="0" lang="bs-Latn-B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</a:t>
            </a:r>
            <a:r>
              <a:rPr kumimoji="0" lang="bs-Latn-B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Angle</a:t>
            </a: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</a:t>
            </a: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C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  <a:effectLst>
            <a:outerShdw dist="35921" dir="2700000" algn="ctr" rotWithShape="0">
              <a:schemeClr val="bg2"/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Контактни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однос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природних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зуба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код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особа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са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различитим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скелетним</a:t>
            </a:r>
            <a:r>
              <a:rPr lang="sr-Latn-CS" sz="4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bs-Cyrl-BA" sz="4000" dirty="0" smtClean="0">
                <a:solidFill>
                  <a:srgbClr val="FF0000"/>
                </a:solidFill>
                <a:latin typeface="Times New Roman" pitchFamily="18" charset="0"/>
              </a:rPr>
              <a:t>класама</a:t>
            </a:r>
            <a:endParaRPr lang="en-US" sz="40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6387" name="Picture 5" descr="2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 l="14378" t="19162" r="11333" b="20160"/>
          <a:stretch>
            <a:fillRect/>
          </a:stretch>
        </p:blipFill>
        <p:spPr bwMode="auto">
          <a:xfrm>
            <a:off x="6248400" y="4876800"/>
            <a:ext cx="26670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038"/>
          <p:cNvPicPr>
            <a:picLocks noChangeAspect="1" noChangeArrowheads="1"/>
          </p:cNvPicPr>
          <p:nvPr/>
        </p:nvPicPr>
        <p:blipFill>
          <a:blip r:embed="rId3" cstate="print"/>
          <a:srcRect t="26588" r="2777" b="12364"/>
          <a:stretch>
            <a:fillRect/>
          </a:stretch>
        </p:blipFill>
        <p:spPr bwMode="auto">
          <a:xfrm>
            <a:off x="179512" y="1988840"/>
            <a:ext cx="4536504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 l="5263" t="11304" r="7895" b="17111"/>
          <a:stretch>
            <a:fillRect/>
          </a:stretch>
        </p:blipFill>
        <p:spPr bwMode="auto">
          <a:xfrm>
            <a:off x="179512" y="4869160"/>
            <a:ext cx="28956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03"/>
          <p:cNvPicPr>
            <a:picLocks noChangeAspect="1" noChangeArrowheads="1"/>
          </p:cNvPicPr>
          <p:nvPr/>
        </p:nvPicPr>
        <p:blipFill>
          <a:blip r:embed="rId5" cstate="print">
            <a:lum bright="-36000" contrast="24000"/>
          </a:blip>
          <a:srcRect l="70207" t="61707" r="5615" b="7854"/>
          <a:stretch>
            <a:fillRect/>
          </a:stretch>
        </p:blipFill>
        <p:spPr bwMode="auto">
          <a:xfrm>
            <a:off x="3429000" y="4876800"/>
            <a:ext cx="25908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ravougaonik 6"/>
          <p:cNvSpPr/>
          <p:nvPr/>
        </p:nvSpPr>
        <p:spPr>
          <a:xfrm>
            <a:off x="4788024" y="2204864"/>
            <a:ext cx="55801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Положај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природних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зуба</a:t>
            </a:r>
          </a:p>
          <a:p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у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току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раста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и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развитка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и</a:t>
            </a:r>
          </a:p>
          <a:p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основне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моторне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функције</a:t>
            </a:r>
          </a:p>
          <a:p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ОФ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система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прилагођавају</a:t>
            </a:r>
          </a:p>
          <a:p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се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скелетном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односу</a:t>
            </a:r>
            <a:r>
              <a:rPr lang="sr-Latn-CS" b="1" dirty="0" smtClean="0">
                <a:solidFill>
                  <a:srgbClr val="FF6600"/>
                </a:solidFill>
              </a:rPr>
              <a:t> </a:t>
            </a:r>
            <a:r>
              <a:rPr lang="bs-Cyrl-BA" b="1" dirty="0" smtClean="0">
                <a:solidFill>
                  <a:srgbClr val="FF6600"/>
                </a:solidFill>
              </a:rPr>
              <a:t>вилица</a:t>
            </a:r>
            <a:endParaRPr lang="bs-Latn-B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МАЛОКЛУЗИЈЕ</a:t>
            </a:r>
            <a:endParaRPr lang="bs-Latn-BA" dirty="0"/>
          </a:p>
        </p:txBody>
      </p:sp>
      <p:sp>
        <p:nvSpPr>
          <p:cNvPr id="3" name="Čuvar mjesta sadržaja 2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503920" cy="45720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sr-Cyrl-CS" dirty="0" smtClean="0"/>
              <a:t> </a:t>
            </a:r>
            <a:r>
              <a:rPr lang="sr-Cyrl-CS" sz="2000" dirty="0" smtClean="0"/>
              <a:t>СТАЊЕ У КОМЕ ПОСТОЈИ ОДСТУПАЊЕ ОД НОРМАЛНОГ ОДНОСА  ЗУБА У  ИСТОМ ЛУКУ</a:t>
            </a:r>
          </a:p>
          <a:p>
            <a:pPr>
              <a:buFont typeface="Wingdings" pitchFamily="2" charset="2"/>
              <a:buChar char="q"/>
            </a:pPr>
            <a:endParaRPr lang="sr-Cyrl-CS" sz="2000" dirty="0" smtClean="0"/>
          </a:p>
          <a:p>
            <a:pPr>
              <a:buFont typeface="Wingdings" pitchFamily="2" charset="2"/>
              <a:buChar char="q"/>
            </a:pPr>
            <a:r>
              <a:rPr lang="sr-Cyrl-CS" sz="2000" dirty="0" smtClean="0"/>
              <a:t>КАО И ПРЕМА ЗУБИМА СУПРОТНЕ ВИЛИЦЕ</a:t>
            </a:r>
          </a:p>
          <a:p>
            <a:pPr>
              <a:buFont typeface="Wingdings" pitchFamily="2" charset="2"/>
              <a:buChar char="q"/>
            </a:pPr>
            <a:endParaRPr lang="sr-Cyrl-CS" sz="2000" dirty="0" smtClean="0"/>
          </a:p>
          <a:p>
            <a:pPr>
              <a:buFont typeface="Wingdings" pitchFamily="2" charset="2"/>
              <a:buChar char="q"/>
            </a:pPr>
            <a:r>
              <a:rPr lang="sr-Cyrl-CS" sz="2000" dirty="0" smtClean="0"/>
              <a:t>ИЗРАЗ НЕУРАВНОТЕЖЕНОГ РАЗВИЋА ДИЈЕЛОВА ОРОФАЦИЈАЛНОГ СИСТЕМА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3835811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77072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/>
              <a:t>МАЛОКЛУЗИЈЕ</a:t>
            </a:r>
            <a:endParaRPr lang="bs-Latn-BA" dirty="0"/>
          </a:p>
        </p:txBody>
      </p:sp>
      <p:sp>
        <p:nvSpPr>
          <p:cNvPr id="3" name="Čuvar mjesta sadržaja 2"/>
          <p:cNvSpPr>
            <a:spLocks noGrp="1"/>
          </p:cNvSpPr>
          <p:nvPr>
            <p:ph sz="quarter" idx="1"/>
          </p:nvPr>
        </p:nvSpPr>
        <p:spPr>
          <a:xfrm>
            <a:off x="251520" y="1628800"/>
            <a:ext cx="8503920" cy="4572000"/>
          </a:xfrm>
        </p:spPr>
        <p:txBody>
          <a:bodyPr/>
          <a:lstStyle/>
          <a:p>
            <a:pPr>
              <a:buNone/>
            </a:pPr>
            <a:r>
              <a:rPr lang="sr-Cyrl-CS" dirty="0" smtClean="0"/>
              <a:t> </a:t>
            </a:r>
            <a:r>
              <a:rPr lang="sr-Cyrl-CS" sz="2400" dirty="0" smtClean="0"/>
              <a:t>ПРЕДСТАВЉАЈУ СТАЊЕ У КОЈИМА СУ:</a:t>
            </a:r>
          </a:p>
          <a:p>
            <a:endParaRPr lang="sr-Cyrl-CS" sz="2400" dirty="0" smtClean="0"/>
          </a:p>
          <a:p>
            <a:r>
              <a:rPr lang="sr-Cyrl-CS" sz="2400" dirty="0" smtClean="0"/>
              <a:t> УДРУЖЕНЕ  МОРФОЛОШКЕ И ФУНКЦИОНАЛНЕ НЕПРАВИЛНОСТИ ОРОФАЦИЈАЛНОГ СИСТЕМА </a:t>
            </a:r>
          </a:p>
          <a:p>
            <a:r>
              <a:rPr lang="sr-Cyrl-CS" sz="2400" dirty="0" smtClean="0"/>
              <a:t>ИЛИ ПАК САМО ФУНКЦИОНАЛНЕ НЕПРАВИЛНОСТИ  СИСТЕМА</a:t>
            </a:r>
            <a:endParaRPr lang="bs-Latn-BA" sz="2400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437112"/>
            <a:ext cx="3976025" cy="138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21088"/>
            <a:ext cx="3138856" cy="200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-762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bs-Cyrl-BA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ОПИС</a:t>
            </a:r>
            <a:r>
              <a:rPr lang="en-US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s-Cyrl-BA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ОКЛУЗИЈЕ</a:t>
            </a:r>
            <a:endParaRPr lang="sr-Cyrl-CS" sz="3200" b="1" dirty="0">
              <a:solidFill>
                <a:schemeClr val="accent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Rectangle 7"/>
          <p:cNvSpPr>
            <a:spLocks noChangeArrowheads="1"/>
          </p:cNvSpPr>
          <p:nvPr/>
        </p:nvSpPr>
        <p:spPr bwMode="auto">
          <a:xfrm>
            <a:off x="152400" y="1143000"/>
            <a:ext cx="449103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1. </a:t>
            </a:r>
            <a:r>
              <a:rPr lang="bs-Cyrl-BA" b="1">
                <a:latin typeface="Times New Roman" pitchFamily="18" charset="0"/>
                <a:cs typeface="Arial" charset="0"/>
              </a:rPr>
              <a:t>ШИРИНА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ДЕНТАЛНИХ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ЛУКОВА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2. </a:t>
            </a:r>
            <a:r>
              <a:rPr lang="bs-Cyrl-BA" b="1">
                <a:latin typeface="Times New Roman" pitchFamily="18" charset="0"/>
                <a:cs typeface="Arial" charset="0"/>
              </a:rPr>
              <a:t>ОКЛУЗАЛНА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ЈЕДИНИЦА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en-U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и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66"/>
                </a:solidFill>
                <a:latin typeface="Times New Roman" pitchFamily="18" charset="0"/>
                <a:cs typeface="Arial" charset="0"/>
              </a:rPr>
              <a:t>   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ПРАВИЛО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ИНТЕРКУСПАЦИЈЕ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3. </a:t>
            </a:r>
            <a:r>
              <a:rPr lang="bs-Cyrl-BA" b="1">
                <a:latin typeface="Times New Roman" pitchFamily="18" charset="0"/>
                <a:cs typeface="Arial" charset="0"/>
              </a:rPr>
              <a:t>ОКЛУЗАЛНИ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КОНТАКТИ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latin typeface="Times New Roman" pitchFamily="18" charset="0"/>
                <a:cs typeface="Arial" charset="0"/>
              </a:rPr>
              <a:t>    </a:t>
            </a:r>
            <a:r>
              <a:rPr lang="bs-Cyrl-BA" b="1">
                <a:latin typeface="Times New Roman" pitchFamily="18" charset="0"/>
                <a:cs typeface="Arial" charset="0"/>
              </a:rPr>
              <a:t>БОЧНИХ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ЗУБА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4. 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Б</a:t>
            </a:r>
            <a:r>
              <a:rPr lang="sr-Latn-CS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О</a:t>
            </a:r>
            <a:r>
              <a:rPr lang="sr-Latn-CS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Л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ДОЊЕГ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ДЛ</a:t>
            </a:r>
            <a:r>
              <a:rPr lang="sr-Latn-CS" b="1">
                <a:latin typeface="Times New Roman" pitchFamily="18" charset="0"/>
                <a:cs typeface="Arial" charset="0"/>
              </a:rPr>
              <a:t>: </a:t>
            </a:r>
            <a:r>
              <a:rPr lang="bs-Cyrl-BA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Л</a:t>
            </a: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Ц</a:t>
            </a: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Ф</a:t>
            </a:r>
            <a:endParaRPr lang="sr-Latn-CS" b="1">
              <a:solidFill>
                <a:srgbClr val="FFFF00"/>
              </a:solidFill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latin typeface="Times New Roman" pitchFamily="18" charset="0"/>
                <a:cs typeface="Arial" charset="0"/>
              </a:rPr>
              <a:t>    </a:t>
            </a:r>
            <a:r>
              <a:rPr lang="bs-Cyrl-BA" b="1">
                <a:latin typeface="Times New Roman" pitchFamily="18" charset="0"/>
                <a:cs typeface="Arial" charset="0"/>
              </a:rPr>
              <a:t>ГОРЊЕГ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ДЛ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5. </a:t>
            </a:r>
            <a:r>
              <a:rPr lang="bs-Cyrl-BA" b="1">
                <a:solidFill>
                  <a:srgbClr val="FF6600"/>
                </a:solidFill>
                <a:latin typeface="Times New Roman" pitchFamily="18" charset="0"/>
                <a:cs typeface="Arial" charset="0"/>
              </a:rPr>
              <a:t>Л</a:t>
            </a:r>
            <a:r>
              <a:rPr lang="sr-Latn-CS" b="1">
                <a:solidFill>
                  <a:srgbClr val="FF6600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FF6600"/>
                </a:solidFill>
                <a:latin typeface="Times New Roman" pitchFamily="18" charset="0"/>
                <a:cs typeface="Arial" charset="0"/>
              </a:rPr>
              <a:t>О</a:t>
            </a:r>
            <a:r>
              <a:rPr lang="sr-Latn-CS" b="1">
                <a:solidFill>
                  <a:srgbClr val="FF6600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FF6600"/>
                </a:solidFill>
                <a:latin typeface="Times New Roman" pitchFamily="18" charset="0"/>
                <a:cs typeface="Arial" charset="0"/>
              </a:rPr>
              <a:t>Л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ГОРЊЕГ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ДЛ</a:t>
            </a:r>
            <a:r>
              <a:rPr lang="sr-Latn-CS" b="1">
                <a:latin typeface="Times New Roman" pitchFamily="18" charset="0"/>
                <a:cs typeface="Arial" charset="0"/>
              </a:rPr>
              <a:t>: 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Л</a:t>
            </a:r>
            <a:r>
              <a:rPr lang="sr-Latn-CS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Ц</a:t>
            </a:r>
            <a:r>
              <a:rPr lang="sr-Latn-CS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-</a:t>
            </a:r>
            <a:r>
              <a:rPr lang="bs-Cyrl-BA" b="1">
                <a:solidFill>
                  <a:srgbClr val="99FF66"/>
                </a:solidFill>
                <a:latin typeface="Times New Roman" pitchFamily="18" charset="0"/>
                <a:cs typeface="Arial" charset="0"/>
              </a:rPr>
              <a:t>Ф</a:t>
            </a:r>
            <a:endParaRPr lang="sr-Latn-CS" b="1">
              <a:solidFill>
                <a:srgbClr val="99FF66"/>
              </a:solidFill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latin typeface="Times New Roman" pitchFamily="18" charset="0"/>
                <a:cs typeface="Arial" charset="0"/>
              </a:rPr>
              <a:t>    </a:t>
            </a:r>
            <a:r>
              <a:rPr lang="bs-Cyrl-BA" b="1">
                <a:latin typeface="Times New Roman" pitchFamily="18" charset="0"/>
                <a:cs typeface="Arial" charset="0"/>
              </a:rPr>
              <a:t>ДОЊЕГ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ДЛ</a:t>
            </a:r>
            <a:endParaRPr lang="sr-Latn-CS" b="1">
              <a:latin typeface="Times New Roman" pitchFamily="18" charset="0"/>
              <a:cs typeface="Arial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6. </a:t>
            </a:r>
            <a:r>
              <a:rPr lang="bs-Cyrl-BA" b="1">
                <a:latin typeface="Times New Roman" pitchFamily="18" charset="0"/>
                <a:cs typeface="Arial" charset="0"/>
              </a:rPr>
              <a:t>ИНТЕРИНЦИЗАЛНА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СРЕДИНА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sr-Latn-CS" b="1">
                <a:latin typeface="Times New Roman" pitchFamily="18" charset="0"/>
                <a:cs typeface="Arial" charset="0"/>
              </a:rPr>
              <a:t>    </a:t>
            </a:r>
            <a:r>
              <a:rPr lang="bs-Cyrl-BA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ДЛ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се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ПОКЛАПА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latin typeface="Times New Roman" pitchFamily="18" charset="0"/>
                <a:cs typeface="Arial" charset="0"/>
              </a:rPr>
              <a:t>са</a:t>
            </a:r>
            <a:r>
              <a:rPr lang="sr-Latn-CS" b="1">
                <a:latin typeface="Times New Roman" pitchFamily="18" charset="0"/>
                <a:cs typeface="Arial" charset="0"/>
              </a:rPr>
              <a:t> </a:t>
            </a:r>
            <a:r>
              <a:rPr lang="bs-Cyrl-BA" b="1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СМЛ</a:t>
            </a:r>
            <a:endParaRPr lang="sr-Cyrl-CS" b="1">
              <a:solidFill>
                <a:srgbClr val="FFFF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1748" name="Rectangle 11"/>
          <p:cNvSpPr>
            <a:spLocks noChangeArrowheads="1"/>
          </p:cNvSpPr>
          <p:nvPr/>
        </p:nvSpPr>
        <p:spPr bwMode="auto">
          <a:xfrm>
            <a:off x="4572000" y="1143000"/>
            <a:ext cx="4343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ПРЕКЛОПИ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ДЕНТИЦИЈИ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marL="342900" indent="-342900" eaLnBrk="1" hangingPunct="1"/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bs-Cyrl-BA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99FF66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лабијални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преклоп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bs-Cyrl-BA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99FF66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букални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преклоп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bs-Cyrl-BA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99FF66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лингвални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преклоп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Дисто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оклузални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преклоп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8.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СИМЕТРИЈА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9. 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ПОЛОЖАЈ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КОНДИЛА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у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гленоидалним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јамама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ТМЗ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/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ФУНКЦИОНАЛНА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ПОВЕЗАНОСТ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оклузалне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>
                <a:latin typeface="Times New Roman" pitchFamily="18" charset="0"/>
                <a:cs typeface="Times New Roman" pitchFamily="18" charset="0"/>
              </a:rPr>
              <a:t>морфологије</a:t>
            </a:r>
            <a:r>
              <a:rPr lang="sr-Latn-C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 smtClean="0">
                <a:latin typeface="Times New Roman" pitchFamily="18" charset="0"/>
                <a:cs typeface="Times New Roman" pitchFamily="18" charset="0"/>
              </a:rPr>
              <a:t>јама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Cyrl-B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ТМЗ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Latn-CS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eaLnBrk="1" hangingPunct="1"/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sr-Latn-C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495800"/>
            <a:ext cx="2941638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4038600"/>
            <a:ext cx="28352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kvir za tekst 4"/>
          <p:cNvSpPr txBox="1">
            <a:spLocks noChangeArrowheads="1"/>
          </p:cNvSpPr>
          <p:nvPr/>
        </p:nvSpPr>
        <p:spPr bwMode="auto">
          <a:xfrm>
            <a:off x="900113" y="333375"/>
            <a:ext cx="75771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2800"/>
              <a:t>ИДЕАЛНА МАКСИМАЛНА ИНТЕРКУСПАЦИЈА?</a:t>
            </a:r>
            <a:endParaRPr lang="bs-Latn-BA" sz="2800"/>
          </a:p>
        </p:txBody>
      </p:sp>
      <p:cxnSp>
        <p:nvCxnSpPr>
          <p:cNvPr id="7" name="Prava linija spajanja 6"/>
          <p:cNvCxnSpPr/>
          <p:nvPr/>
        </p:nvCxnSpPr>
        <p:spPr>
          <a:xfrm>
            <a:off x="611188" y="981075"/>
            <a:ext cx="7848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538" y="1268413"/>
            <a:ext cx="2303462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96975"/>
            <a:ext cx="27622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Okvir za tekst 9"/>
          <p:cNvSpPr txBox="1">
            <a:spLocks noChangeArrowheads="1"/>
          </p:cNvSpPr>
          <p:nvPr/>
        </p:nvSpPr>
        <p:spPr bwMode="auto">
          <a:xfrm>
            <a:off x="250825" y="5535613"/>
            <a:ext cx="682307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buFont typeface="Arial" charset="0"/>
              <a:buChar char="•"/>
            </a:pPr>
            <a:r>
              <a:rPr lang="sr-Latn-CS"/>
              <a:t> </a:t>
            </a:r>
            <a:r>
              <a:rPr lang="sr-Cyrl-CS" sz="2000"/>
              <a:t>Класа по Англу </a:t>
            </a:r>
            <a:r>
              <a:rPr lang="sr-Latn-CS" sz="2000"/>
              <a:t>I</a:t>
            </a:r>
            <a:endParaRPr lang="sr-Cyrl-CS" sz="2000"/>
          </a:p>
          <a:p>
            <a:pPr lvl="1">
              <a:buFont typeface="Arial" charset="0"/>
              <a:buChar char="•"/>
            </a:pPr>
            <a:r>
              <a:rPr lang="sr-Latn-CS" sz="2000"/>
              <a:t> </a:t>
            </a:r>
            <a:r>
              <a:rPr lang="sr-Cyrl-CS" sz="2000"/>
              <a:t>Пренос опретећења аксијално, дуж осовине зуба</a:t>
            </a:r>
          </a:p>
          <a:p>
            <a:pPr lvl="1">
              <a:buFont typeface="Arial" charset="0"/>
              <a:buChar char="•"/>
            </a:pPr>
            <a:r>
              <a:rPr lang="sr-Latn-CS" sz="2000"/>
              <a:t> </a:t>
            </a:r>
            <a:r>
              <a:rPr lang="sr-Cyrl-CS" sz="2000"/>
              <a:t>Симултани контакти квржица зуба</a:t>
            </a:r>
          </a:p>
          <a:p>
            <a:pPr lvl="1">
              <a:buFont typeface="Arial" charset="0"/>
              <a:buChar char="•"/>
            </a:pPr>
            <a:r>
              <a:rPr lang="sr-Latn-CS" sz="2000"/>
              <a:t> </a:t>
            </a:r>
            <a:r>
              <a:rPr lang="sr-Cyrl-CS" sz="2000"/>
              <a:t>Одговарајући преклоп предњих зуба</a:t>
            </a:r>
            <a:endParaRPr lang="bs-Latn-BA" sz="2000"/>
          </a:p>
        </p:txBody>
      </p:sp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500438"/>
            <a:ext cx="266382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1700213"/>
            <a:ext cx="3671888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7772400" cy="1752600"/>
          </a:xfrm>
        </p:spPr>
        <p:txBody>
          <a:bodyPr>
            <a:normAutofit/>
          </a:bodyPr>
          <a:lstStyle/>
          <a:p>
            <a:r>
              <a:rPr lang="sr-Cyrl-CS" dirty="0" smtClean="0">
                <a:solidFill>
                  <a:srgbClr val="FFFF00"/>
                </a:solidFill>
              </a:rPr>
              <a:t>Анализа оклузије</a:t>
            </a:r>
            <a:endParaRPr lang="bs-Latn-BA" dirty="0">
              <a:solidFill>
                <a:srgbClr val="FFFF00"/>
              </a:solidFill>
            </a:endParaRPr>
          </a:p>
        </p:txBody>
      </p:sp>
      <p:sp>
        <p:nvSpPr>
          <p:cNvPr id="4" name="Pravougaonik 3"/>
          <p:cNvSpPr/>
          <p:nvPr/>
        </p:nvSpPr>
        <p:spPr>
          <a:xfrm>
            <a:off x="755576" y="1916832"/>
            <a:ext cx="784887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400" dirty="0" smtClean="0"/>
              <a:t>Први корак у процесу анализе оклузије је процјена оклузалних односа. </a:t>
            </a:r>
          </a:p>
          <a:p>
            <a:r>
              <a:rPr lang="ru-RU" sz="2400" dirty="0" smtClean="0"/>
              <a:t>Класификација по </a:t>
            </a:r>
            <a:r>
              <a:rPr lang="bs-Latn-BA" sz="2400" dirty="0" err="1" smtClean="0"/>
              <a:t>Angl</a:t>
            </a:r>
            <a:r>
              <a:rPr lang="sr-Cyrl-CS" sz="2400" dirty="0" smtClean="0"/>
              <a:t>е-</a:t>
            </a:r>
            <a:r>
              <a:rPr lang="sr-Cyrl-CS" sz="2400" dirty="0"/>
              <a:t>у</a:t>
            </a:r>
            <a:r>
              <a:rPr lang="ru-RU" sz="2400" dirty="0" smtClean="0"/>
              <a:t> се користи за препознавање малоклузије тј.препознавање проблема у сагиталној   равни.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dirty="0" smtClean="0"/>
              <a:t>Стоматолог треба да користи анализу оклузије као први корак у идентификовању проблем у сагиталној равни ,    јер асоцијација између малоклузија и скелетних  односа често постоје</a:t>
            </a:r>
            <a:endParaRPr lang="bs-Latn-BA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 idx="4294967295"/>
          </p:nvPr>
        </p:nvSpPr>
        <p:spPr>
          <a:xfrm>
            <a:off x="611560" y="260648"/>
            <a:ext cx="8280920" cy="1752600"/>
          </a:xfrm>
        </p:spPr>
        <p:txBody>
          <a:bodyPr>
            <a:normAutofit/>
          </a:bodyPr>
          <a:lstStyle/>
          <a:p>
            <a:r>
              <a:rPr lang="sr-Cyrl-CS" sz="3600" dirty="0" smtClean="0">
                <a:solidFill>
                  <a:srgbClr val="FFFF00"/>
                </a:solidFill>
              </a:rPr>
              <a:t>Класификација  оклузије  по </a:t>
            </a:r>
            <a:r>
              <a:rPr lang="bs-Latn-BA" sz="3600" dirty="0" err="1" smtClean="0">
                <a:solidFill>
                  <a:srgbClr val="FFFF00"/>
                </a:solidFill>
              </a:rPr>
              <a:t>Angle</a:t>
            </a:r>
            <a:r>
              <a:rPr lang="sr-Cyrl-CS" sz="3600" dirty="0" smtClean="0">
                <a:solidFill>
                  <a:srgbClr val="FFFF00"/>
                </a:solidFill>
              </a:rPr>
              <a:t>-у (1899)</a:t>
            </a:r>
          </a:p>
        </p:txBody>
      </p:sp>
      <p:sp>
        <p:nvSpPr>
          <p:cNvPr id="5" name="Okvir za tekst 4"/>
          <p:cNvSpPr txBox="1"/>
          <p:nvPr/>
        </p:nvSpPr>
        <p:spPr>
          <a:xfrm>
            <a:off x="372047" y="2132856"/>
            <a:ext cx="8771953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3200" dirty="0" smtClean="0"/>
              <a:t>Критеријуми:</a:t>
            </a:r>
          </a:p>
          <a:p>
            <a:pPr>
              <a:buFont typeface="Wingdings" pitchFamily="2" charset="2"/>
              <a:buChar char="§"/>
            </a:pPr>
            <a:r>
              <a:rPr lang="sr-Cyrl-CS" sz="2800" dirty="0" smtClean="0"/>
              <a:t>Најупадљивије неправилности зуба и </a:t>
            </a:r>
          </a:p>
          <a:p>
            <a:r>
              <a:rPr lang="sr-Cyrl-CS" sz="2800" dirty="0" smtClean="0"/>
              <a:t>   вилица су оне у антеропостериорном правцу</a:t>
            </a:r>
          </a:p>
          <a:p>
            <a:pPr>
              <a:buFont typeface="Wingdings" pitchFamily="2" charset="2"/>
              <a:buChar char="§"/>
            </a:pPr>
            <a:r>
              <a:rPr lang="sr-Cyrl-CS" sz="2800" dirty="0" smtClean="0"/>
              <a:t>Кривуља и величина линије оклузије је </a:t>
            </a:r>
          </a:p>
          <a:p>
            <a:r>
              <a:rPr lang="sr-Cyrl-CS" sz="2800" dirty="0" smtClean="0"/>
              <a:t>   јединствена код сваке оклузије</a:t>
            </a:r>
          </a:p>
          <a:p>
            <a:pPr>
              <a:buFont typeface="Wingdings" pitchFamily="2" charset="2"/>
              <a:buChar char="§"/>
            </a:pPr>
            <a:r>
              <a:rPr lang="sr-Cyrl-CS" sz="2800" dirty="0" smtClean="0"/>
              <a:t>Зуби који имају најстабилнији нормалан положај </a:t>
            </a:r>
          </a:p>
          <a:p>
            <a:r>
              <a:rPr lang="sr-Cyrl-CS" sz="2800" dirty="0" smtClean="0"/>
              <a:t>  су први молари, нарочито горњи који </a:t>
            </a:r>
          </a:p>
          <a:p>
            <a:r>
              <a:rPr lang="sr-Cyrl-CS" sz="2800" dirty="0" smtClean="0"/>
              <a:t>  предсављају књучеве оклузије</a:t>
            </a:r>
          </a:p>
          <a:p>
            <a:endParaRPr lang="bs-Latn-BA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ađanski">
  <a:themeElements>
    <a:clrScheme name="Građanski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Građanski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rađanski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354</TotalTime>
  <Words>741</Words>
  <Application>Microsoft Office PowerPoint</Application>
  <PresentationFormat>On-screen Show (4:3)</PresentationFormat>
  <Paragraphs>170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Građanski</vt:lpstr>
      <vt:lpstr>PowerPoint Presentation</vt:lpstr>
      <vt:lpstr>Скелетне класе</vt:lpstr>
      <vt:lpstr>Контактни однос природних зуба код особа са различитим скелетним класама</vt:lpstr>
      <vt:lpstr>МАЛОКЛУЗИЈЕ</vt:lpstr>
      <vt:lpstr>МАЛОКЛУЗИЈЕ</vt:lpstr>
      <vt:lpstr>ОПИС  ОКЛУЗИЈЕ</vt:lpstr>
      <vt:lpstr>PowerPoint Presentation</vt:lpstr>
      <vt:lpstr>Анализа оклузије</vt:lpstr>
      <vt:lpstr>Класификација  оклузије  по Angle-у (1899)</vt:lpstr>
      <vt:lpstr>Lischer је нешто касније увео називе:   НЕУТРООКЛУЗИЈА за малоклузије I класе        ДИСТООКЛУЗИЈА за  малоклузије II класе  МЕЗИООКЛУЗИЈА за малоклузије III класе </vt:lpstr>
      <vt:lpstr>PowerPoint Presentation</vt:lpstr>
      <vt:lpstr>PowerPoint Presentation</vt:lpstr>
      <vt:lpstr>Локализација централних оклузалних контаката</vt:lpstr>
      <vt:lpstr>PowerPoint Presentation</vt:lpstr>
      <vt:lpstr>Малоклузија I  класе</vt:lpstr>
      <vt:lpstr>Малоклузија I  класе</vt:lpstr>
      <vt:lpstr>Малоклузија II  класе</vt:lpstr>
      <vt:lpstr>Малоклузија II  класе 1. одјељење</vt:lpstr>
      <vt:lpstr>Малоклузија II  класе  2. одјељење</vt:lpstr>
      <vt:lpstr>Малоклузија II  класе  2. одјељење</vt:lpstr>
      <vt:lpstr>Малоклузија III  класе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МАЛОКЛУЗИЈЕ</dc:title>
  <dc:creator>MAGLAJ</dc:creator>
  <cp:lastModifiedBy>Office2010</cp:lastModifiedBy>
  <cp:revision>8</cp:revision>
  <dcterms:created xsi:type="dcterms:W3CDTF">2013-10-26T19:59:59Z</dcterms:created>
  <dcterms:modified xsi:type="dcterms:W3CDTF">2017-08-27T13:16:26Z</dcterms:modified>
</cp:coreProperties>
</file>